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</p:sldMasterIdLst>
  <p:notesMasterIdLst>
    <p:notesMasterId r:id="rId27"/>
  </p:notesMasterIdLst>
  <p:handoutMasterIdLst>
    <p:handoutMasterId r:id="rId28"/>
  </p:handoutMasterIdLst>
  <p:sldIdLst>
    <p:sldId id="283" r:id="rId2"/>
    <p:sldId id="350" r:id="rId3"/>
    <p:sldId id="351" r:id="rId4"/>
    <p:sldId id="352" r:id="rId5"/>
    <p:sldId id="353" r:id="rId6"/>
    <p:sldId id="354" r:id="rId7"/>
    <p:sldId id="378" r:id="rId8"/>
    <p:sldId id="379" r:id="rId9"/>
    <p:sldId id="356" r:id="rId10"/>
    <p:sldId id="366" r:id="rId11"/>
    <p:sldId id="368" r:id="rId12"/>
    <p:sldId id="370" r:id="rId13"/>
    <p:sldId id="373" r:id="rId14"/>
    <p:sldId id="372" r:id="rId15"/>
    <p:sldId id="369" r:id="rId16"/>
    <p:sldId id="371" r:id="rId17"/>
    <p:sldId id="374" r:id="rId18"/>
    <p:sldId id="384" r:id="rId19"/>
    <p:sldId id="385" r:id="rId20"/>
    <p:sldId id="386" r:id="rId21"/>
    <p:sldId id="387" r:id="rId22"/>
    <p:sldId id="381" r:id="rId23"/>
    <p:sldId id="388" r:id="rId24"/>
    <p:sldId id="382" r:id="rId25"/>
    <p:sldId id="389" r:id="rId26"/>
  </p:sldIdLst>
  <p:sldSz cx="9144000" cy="6858000" type="screen4x3"/>
  <p:notesSz cx="6794500" cy="9931400"/>
  <p:custDataLst>
    <p:tags r:id="rId29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ßi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F89C"/>
    <a:srgbClr val="BEBDBD"/>
    <a:srgbClr val="F5960B"/>
    <a:srgbClr val="888585"/>
    <a:srgbClr val="FF6E1D"/>
    <a:srgbClr val="FF6109"/>
    <a:srgbClr val="D94D00"/>
    <a:srgbClr val="DBE5FF"/>
    <a:srgbClr val="EAECEB"/>
    <a:srgbClr val="D961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8509" autoAdjust="0"/>
  </p:normalViewPr>
  <p:slideViewPr>
    <p:cSldViewPr>
      <p:cViewPr varScale="1">
        <p:scale>
          <a:sx n="72" d="100"/>
          <a:sy n="72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1" y="0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239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1" y="9433239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kumimoji="0" sz="1200"/>
            </a:lvl1pPr>
          </a:lstStyle>
          <a:p>
            <a:fld id="{5B6A560A-746F-4D53-BAE3-C4A63BA32E1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6386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1" y="0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239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kumimoji="0" sz="1200"/>
            </a:lvl1pPr>
          </a:lstStyle>
          <a:p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1" y="9433239"/>
            <a:ext cx="294481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0" tIns="45641" rIns="91280" bIns="4564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kumimoji="0" sz="1200"/>
            </a:lvl1pPr>
          </a:lstStyle>
          <a:p>
            <a:fld id="{A73866E1-5A4E-4067-BC97-CA41C598E7C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021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96B4-D8F6-4A00-BA4C-49B58BF52E0C}" type="slidenum">
              <a:rPr lang="de-DE"/>
              <a:pPr/>
              <a:t>1</a:t>
            </a:fld>
            <a:endParaRPr lang="de-DE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7415"/>
            <a:ext cx="4981575" cy="446913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2953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66E1-5A4E-4067-BC97-CA41C598E7C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900000"/>
            <a:ext cx="9144000" cy="108000"/>
          </a:xfrm>
          <a:prstGeom prst="rect">
            <a:avLst/>
          </a:prstGeom>
          <a:solidFill>
            <a:srgbClr val="FEF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0"/>
            <a:ext cx="9144000" cy="936000"/>
          </a:xfrm>
          <a:prstGeom prst="rect">
            <a:avLst/>
          </a:prstGeom>
          <a:solidFill>
            <a:srgbClr val="BEB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727200"/>
            <a:ext cx="8353425" cy="1606550"/>
          </a:xfrm>
        </p:spPr>
        <p:txBody>
          <a:bodyPr/>
          <a:lstStyle>
            <a:lvl1pPr>
              <a:lnSpc>
                <a:spcPct val="120000"/>
              </a:lnSpc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4124325"/>
            <a:ext cx="8353425" cy="1025525"/>
          </a:xfrm>
        </p:spPr>
        <p:txBody>
          <a:bodyPr rIns="0"/>
          <a:lstStyle>
            <a:lvl1pPr marL="0" indent="0">
              <a:lnSpc>
                <a:spcPct val="120000"/>
              </a:lnSpc>
              <a:buFont typeface="Monotype Sort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9" name="Grafik 8" descr="DJI LogoA4_transparent 600dpi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56000" y="108000"/>
            <a:ext cx="1798324" cy="722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1638" y="692150"/>
            <a:ext cx="2141537" cy="26876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692150"/>
            <a:ext cx="6275388" cy="26876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1960537"/>
          </a:xfrm>
        </p:spPr>
        <p:txBody>
          <a:bodyPr/>
          <a:lstStyle>
            <a:lvl1pPr>
              <a:buClr>
                <a:srgbClr val="F5960B"/>
              </a:buClr>
              <a:defRPr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2349500"/>
            <a:ext cx="4208463" cy="2720745"/>
          </a:xfrm>
        </p:spPr>
        <p:txBody>
          <a:bodyPr/>
          <a:lstStyle>
            <a:lvl1pPr>
              <a:buClr>
                <a:srgbClr val="F5960B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2349500"/>
            <a:ext cx="4208462" cy="2720745"/>
          </a:xfrm>
        </p:spPr>
        <p:txBody>
          <a:bodyPr/>
          <a:lstStyle>
            <a:lvl1pPr>
              <a:buClr>
                <a:srgbClr val="F5960B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92150"/>
            <a:ext cx="85693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778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349500"/>
            <a:ext cx="856932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Hier klicken, um Gliederung zu bearbeiten.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778250" name="Rectangle 10"/>
          <p:cNvSpPr>
            <a:spLocks noChangeArrowheads="1"/>
          </p:cNvSpPr>
          <p:nvPr/>
        </p:nvSpPr>
        <p:spPr bwMode="auto">
          <a:xfrm>
            <a:off x="8243888" y="6489700"/>
            <a:ext cx="82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r"/>
            <a:fld id="{67B71C84-B8DE-4459-B1C6-ABC8CC36CDFE}" type="slidenum">
              <a:rPr kumimoji="0" lang="de-DE" sz="1600" b="1">
                <a:solidFill>
                  <a:srgbClr val="808080"/>
                </a:solidFill>
              </a:rPr>
              <a:pPr algn="r"/>
              <a:t>‹Nr.›</a:t>
            </a:fld>
            <a:endParaRPr kumimoji="0" lang="de-DE" sz="1600" b="1">
              <a:solidFill>
                <a:srgbClr val="808080"/>
              </a:solidFill>
            </a:endParaRPr>
          </a:p>
        </p:txBody>
      </p:sp>
      <p:sp>
        <p:nvSpPr>
          <p:cNvPr id="778252" name="Text Box 12"/>
          <p:cNvSpPr txBox="1">
            <a:spLocks noChangeArrowheads="1"/>
          </p:cNvSpPr>
          <p:nvPr/>
        </p:nvSpPr>
        <p:spPr bwMode="auto">
          <a:xfrm>
            <a:off x="611560" y="3284984"/>
            <a:ext cx="6121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7782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37325"/>
            <a:ext cx="54006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1">
                <a:solidFill>
                  <a:srgbClr val="5F5F5F"/>
                </a:solidFill>
              </a:defRPr>
            </a:lvl1pPr>
          </a:lstStyle>
          <a:p>
            <a:r>
              <a:rPr lang="de-DE" smtClean="0"/>
              <a:t>Elterntrennung, Umgang und Kindeswohl</a:t>
            </a: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522000"/>
            <a:ext cx="9144000" cy="108000"/>
          </a:xfrm>
          <a:prstGeom prst="rect">
            <a:avLst/>
          </a:prstGeom>
          <a:solidFill>
            <a:srgbClr val="FEF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0" y="0"/>
            <a:ext cx="9144000" cy="576000"/>
          </a:xfrm>
          <a:prstGeom prst="rect">
            <a:avLst/>
          </a:prstGeom>
          <a:solidFill>
            <a:srgbClr val="BEB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DJI LogoA4_transparent 600dpi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48000" y="90000"/>
            <a:ext cx="1075446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rgbClr val="F5960B"/>
        </a:buClr>
        <a:buSzPct val="80000"/>
        <a:buFont typeface="Monotype Sorts" pitchFamily="2" charset="2"/>
        <a:buChar char="l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rgbClr val="999999"/>
        </a:buClr>
        <a:buSzPct val="8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CC8AB4"/>
        </a:buClr>
        <a:buSzPct val="60000"/>
        <a:buFont typeface="Monotype Sorts" pitchFamily="2" charset="2"/>
        <a:buChar char="l"/>
        <a:defRPr kumimoji="1"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54" name="Rectangle 10"/>
          <p:cNvSpPr>
            <a:spLocks noChangeArrowheads="1"/>
          </p:cNvSpPr>
          <p:nvPr/>
        </p:nvSpPr>
        <p:spPr bwMode="auto">
          <a:xfrm>
            <a:off x="2555875" y="2276475"/>
            <a:ext cx="65881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36000" bIns="0" anchor="ctr"/>
          <a:lstStyle/>
          <a:p>
            <a:endParaRPr lang="de-DE"/>
          </a:p>
        </p:txBody>
      </p:sp>
      <p:sp>
        <p:nvSpPr>
          <p:cNvPr id="5949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727200"/>
            <a:ext cx="8353425" cy="1772793"/>
          </a:xfrm>
        </p:spPr>
        <p:txBody>
          <a:bodyPr/>
          <a:lstStyle/>
          <a:p>
            <a:pPr algn="ctr"/>
            <a:r>
              <a:rPr lang="de-DE" sz="4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Wie viel Mutter oder Vater braucht das Kind?</a:t>
            </a:r>
            <a:endParaRPr lang="de-DE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949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4124325"/>
            <a:ext cx="8353425" cy="2142125"/>
          </a:xfrm>
        </p:spPr>
        <p:txBody>
          <a:bodyPr/>
          <a:lstStyle/>
          <a:p>
            <a:pPr algn="ctr"/>
            <a:r>
              <a:rPr lang="de-DE" sz="3200" dirty="0" smtClean="0">
                <a:latin typeface="Comic Sans MS" panose="030F0702030302020204" pitchFamily="66" charset="0"/>
              </a:rPr>
              <a:t>Und was hat das mit </a:t>
            </a:r>
            <a:r>
              <a:rPr lang="de-DE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Umgangsbegleitung </a:t>
            </a:r>
            <a:r>
              <a:rPr lang="de-DE" sz="3200" dirty="0" smtClean="0">
                <a:latin typeface="Comic Sans MS" panose="030F0702030302020204" pitchFamily="66" charset="0"/>
              </a:rPr>
              <a:t>zu tun?</a:t>
            </a:r>
          </a:p>
          <a:p>
            <a:pPr algn="ctr"/>
            <a:endParaRPr lang="de-DE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de-DE" sz="2000" dirty="0" smtClean="0">
                <a:latin typeface="Comic Sans MS" panose="030F0702030302020204" pitchFamily="66" charset="0"/>
              </a:rPr>
              <a:t>Heinz Kindler, Deutsches Jugendinstitut</a:t>
            </a:r>
            <a:endParaRPr lang="de-DE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1489639"/>
          </a:xfrm>
        </p:spPr>
        <p:txBody>
          <a:bodyPr/>
          <a:lstStyle/>
          <a:p>
            <a:pPr algn="ctr"/>
            <a:r>
              <a:rPr lang="de-DE" sz="4400" dirty="0" smtClean="0">
                <a:solidFill>
                  <a:srgbClr val="002060"/>
                </a:solidFill>
                <a:latin typeface="Comic Sans MS" pitchFamily="66" charset="0"/>
              </a:rPr>
              <a:t>Warum finden wir keine Umgangseffekte?</a:t>
            </a:r>
            <a:endParaRPr lang="de-DE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348880"/>
            <a:ext cx="8569325" cy="4481227"/>
          </a:xfrm>
        </p:spPr>
        <p:txBody>
          <a:bodyPr/>
          <a:lstStyle/>
          <a:p>
            <a:r>
              <a:rPr lang="de-DE" dirty="0" smtClean="0">
                <a:latin typeface="Comic Sans MS" pitchFamily="66" charset="0"/>
              </a:rPr>
              <a:t>Neue Meta-Analyse von </a:t>
            </a:r>
            <a:r>
              <a:rPr lang="de-DE" dirty="0" err="1" smtClean="0">
                <a:latin typeface="Comic Sans MS" pitchFamily="66" charset="0"/>
              </a:rPr>
              <a:t>Adamsons</a:t>
            </a:r>
            <a:r>
              <a:rPr lang="de-DE" dirty="0" smtClean="0">
                <a:latin typeface="Comic Sans MS" pitchFamily="66" charset="0"/>
              </a:rPr>
              <a:t> &amp; Johnson (2012) zu Ausmaß Vater-Kind Kontakten und Aspekten des Kindeswohls</a:t>
            </a:r>
          </a:p>
          <a:p>
            <a:r>
              <a:rPr lang="de-DE" dirty="0" smtClean="0">
                <a:latin typeface="Comic Sans MS" pitchFamily="66" charset="0"/>
              </a:rPr>
              <a:t>Mittlerweile 52 Studien mit insgesamt mehr als 20.000 Kindern</a:t>
            </a:r>
          </a:p>
          <a:p>
            <a:r>
              <a:rPr lang="de-DE" dirty="0" smtClean="0">
                <a:latin typeface="Comic Sans MS" pitchFamily="66" charset="0"/>
              </a:rPr>
              <a:t>Erneut nahezu kein Zusammenhang zu Kindeswohlkriterien: d=.05</a:t>
            </a:r>
          </a:p>
          <a:p>
            <a:r>
              <a:rPr lang="de-DE" dirty="0" smtClean="0">
                <a:latin typeface="Comic Sans MS" pitchFamily="66" charset="0"/>
              </a:rPr>
              <a:t>Wie kann das sein?</a:t>
            </a:r>
            <a:endParaRPr lang="de-DE" dirty="0">
              <a:latin typeface="Comic Sans MS" pitchFamily="66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2437590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Comic Sans MS" pitchFamily="66" charset="0"/>
              </a:rPr>
              <a:t>Teilerklärung: Zu wenig Kontakt zum getrennt lebenden Elternteil um einen Unterschied im Leben von Kindern machen zu können</a:t>
            </a:r>
            <a:endParaRPr lang="de-DE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3356992"/>
            <a:ext cx="8569325" cy="2240613"/>
          </a:xfrm>
        </p:spPr>
        <p:txBody>
          <a:bodyPr/>
          <a:lstStyle/>
          <a:p>
            <a:r>
              <a:rPr lang="de-DE" dirty="0" smtClean="0">
                <a:latin typeface="Comic Sans MS" pitchFamily="66" charset="0"/>
              </a:rPr>
              <a:t>Hinweis 1: Meta-Analyse Vielfalt Aktivitäten – Kindeswohlaspekte</a:t>
            </a:r>
          </a:p>
          <a:p>
            <a:r>
              <a:rPr lang="de-DE" dirty="0" smtClean="0">
                <a:latin typeface="Comic Sans MS" pitchFamily="66" charset="0"/>
              </a:rPr>
              <a:t>Hinweis 2: Vorteile Vaternachmittag unter der Woche (Kelly 2006)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835150" y="6669360"/>
            <a:ext cx="5400675" cy="201340"/>
          </a:xfrm>
        </p:spPr>
        <p:txBody>
          <a:bodyPr/>
          <a:lstStyle/>
          <a:p>
            <a:r>
              <a:rPr lang="de-DE" smtClean="0"/>
              <a:t>Elterntrennung, Umgang und Kindeswohl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323528" y="1052736"/>
            <a:ext cx="8353425" cy="3250121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Comic Sans MS" pitchFamily="66" charset="0"/>
              </a:rPr>
              <a:t>Teilerklärung 2: Je nach der Qualität der Eltern-Kind Beziehung kann viel Kontakt positiv und negativ wirken</a:t>
            </a:r>
            <a:endParaRPr lang="de-DE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>
          <a:xfrm>
            <a:off x="323528" y="4365104"/>
            <a:ext cx="8353425" cy="2068259"/>
          </a:xfrm>
        </p:spPr>
        <p:txBody>
          <a:bodyPr/>
          <a:lstStyle/>
          <a:p>
            <a:r>
              <a:rPr lang="de-DE" dirty="0" smtClean="0">
                <a:latin typeface="Comic Sans MS" pitchFamily="66" charset="0"/>
              </a:rPr>
              <a:t>Forschungsbeispiel: Kinder ab 9 Jahren (n=141), die vom Gericht als hochkonflikthaft angesehen wurden, Informationsquelle Kinder (Sandler et al., 2014)</a:t>
            </a:r>
            <a:endParaRPr lang="de-D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700256"/>
          </a:xfrm>
        </p:spPr>
        <p:txBody>
          <a:bodyPr/>
          <a:lstStyle/>
          <a:p>
            <a:pPr algn="ctr"/>
            <a:r>
              <a:rPr lang="de-DE" sz="4400" dirty="0" smtClean="0">
                <a:solidFill>
                  <a:srgbClr val="002060"/>
                </a:solidFill>
                <a:latin typeface="Comic Sans MS" pitchFamily="66" charset="0"/>
              </a:rPr>
              <a:t>Ergebnisse</a:t>
            </a:r>
            <a:endParaRPr lang="de-DE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9325" cy="5041380"/>
          </a:xfrm>
        </p:spPr>
        <p:txBody>
          <a:bodyPr/>
          <a:lstStyle/>
          <a:p>
            <a:r>
              <a:rPr lang="de-DE" dirty="0" smtClean="0">
                <a:latin typeface="Comic Sans MS" pitchFamily="66" charset="0"/>
              </a:rPr>
              <a:t>Bei eher geringer Qualität der Vater-Kind Beziehung: Überdurchschnittliche Belastung bei viel Kontakt</a:t>
            </a:r>
          </a:p>
          <a:p>
            <a:r>
              <a:rPr lang="de-DE" dirty="0" smtClean="0">
                <a:latin typeface="Comic Sans MS" pitchFamily="66" charset="0"/>
              </a:rPr>
              <a:t>Bei eher geringer Qualität der Mutter-Kind Beziehung: Überdurchschnittliche Entlastung bei viel Kontakt zum Vater</a:t>
            </a:r>
          </a:p>
          <a:p>
            <a:r>
              <a:rPr lang="de-DE" dirty="0" smtClean="0">
                <a:latin typeface="Comic Sans MS" pitchFamily="66" charset="0"/>
              </a:rPr>
              <a:t>Irrweg: Aus viel Kontakt wird automatisch eine gute Beziehung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323528" y="1340768"/>
            <a:ext cx="8569449" cy="3330720"/>
          </a:xfrm>
        </p:spPr>
        <p:txBody>
          <a:bodyPr/>
          <a:lstStyle/>
          <a:p>
            <a:pPr algn="ctr"/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Take-Home Botschaft:</a:t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sz="4800" dirty="0" smtClean="0">
                <a:latin typeface="Comic Sans MS" panose="030F0702030302020204" pitchFamily="66" charset="0"/>
              </a:rPr>
              <a:t>Mut zu einzelfallbezogenen Lösungen</a:t>
            </a:r>
            <a:endParaRPr lang="de-DE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79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467544" y="1268760"/>
            <a:ext cx="8353425" cy="2437590"/>
          </a:xfrm>
        </p:spPr>
        <p:txBody>
          <a:bodyPr/>
          <a:lstStyle/>
          <a:p>
            <a:pPr algn="ctr"/>
            <a:r>
              <a:rPr lang="de-DE" dirty="0" err="1" smtClean="0">
                <a:solidFill>
                  <a:srgbClr val="0070C0"/>
                </a:solidFill>
                <a:latin typeface="Comic Sans MS" pitchFamily="66" charset="0"/>
              </a:rPr>
              <a:t>Lebbare</a:t>
            </a:r>
            <a:r>
              <a:rPr lang="de-DE" dirty="0" smtClean="0">
                <a:solidFill>
                  <a:srgbClr val="0070C0"/>
                </a:solidFill>
                <a:latin typeface="Comic Sans MS" pitchFamily="66" charset="0"/>
              </a:rPr>
              <a:t> Modelle: Aus sehr konflikthaften werden selten kooperative Eltern</a:t>
            </a:r>
            <a:endParaRPr lang="de-DE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>
          <a:xfrm>
            <a:off x="539750" y="4124325"/>
            <a:ext cx="8353425" cy="2029082"/>
          </a:xfrm>
        </p:spPr>
        <p:txBody>
          <a:bodyPr/>
          <a:lstStyle/>
          <a:p>
            <a:r>
              <a:rPr lang="de-DE" dirty="0" smtClean="0">
                <a:latin typeface="Comic Sans MS" pitchFamily="66" charset="0"/>
              </a:rPr>
              <a:t>Forschungsbeispiel:  2-Jahres Längsschnittstichprobe von Elternpaaren (n=585), die Scheidung beantragt haben  (Maccoby &amp; </a:t>
            </a:r>
            <a:r>
              <a:rPr lang="de-DE" dirty="0" err="1" smtClean="0">
                <a:latin typeface="Comic Sans MS" pitchFamily="66" charset="0"/>
              </a:rPr>
              <a:t>Mnookin</a:t>
            </a:r>
            <a:r>
              <a:rPr lang="de-DE" dirty="0" smtClean="0">
                <a:latin typeface="Comic Sans MS" pitchFamily="66" charset="0"/>
              </a:rPr>
              <a:t> 1992)</a:t>
            </a:r>
            <a:endParaRPr lang="de-D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700256"/>
          </a:xfrm>
        </p:spPr>
        <p:txBody>
          <a:bodyPr/>
          <a:lstStyle/>
          <a:p>
            <a:pPr algn="ctr"/>
            <a:r>
              <a:rPr lang="de-DE" sz="4400" dirty="0" smtClean="0">
                <a:solidFill>
                  <a:srgbClr val="0070C0"/>
                </a:solidFill>
                <a:latin typeface="Comic Sans MS" pitchFamily="66" charset="0"/>
              </a:rPr>
              <a:t>Ergebnisse (Auswahl)</a:t>
            </a:r>
            <a:endParaRPr lang="de-DE" sz="4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3200876"/>
          </a:xfrm>
        </p:spPr>
        <p:txBody>
          <a:bodyPr/>
          <a:lstStyle/>
          <a:p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Konflikthaft </a:t>
            </a:r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→ Kooperativ:	 9%</a:t>
            </a:r>
          </a:p>
          <a:p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Konflikthaft → </a:t>
            </a:r>
            <a:r>
              <a:rPr lang="de-DE" sz="3200" dirty="0" err="1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Disengaged</a:t>
            </a:r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:	33%</a:t>
            </a:r>
          </a:p>
          <a:p>
            <a:r>
              <a:rPr lang="de-DE" sz="3200" dirty="0" err="1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Disengaged</a:t>
            </a:r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→ Kooperativ:	26%</a:t>
            </a:r>
          </a:p>
          <a:p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Kooperativ → Kooperativ:		48%</a:t>
            </a:r>
          </a:p>
          <a:p>
            <a:r>
              <a:rPr lang="de-DE" sz="3200" dirty="0" smtClean="0">
                <a:solidFill>
                  <a:schemeClr val="bg1">
                    <a:lumMod val="10000"/>
                  </a:schemeClr>
                </a:solidFill>
                <a:latin typeface="Comic Sans MS" pitchFamily="66" charset="0"/>
                <a:cs typeface="Arial" charset="0"/>
              </a:rPr>
              <a:t>Kooperativ → Konflikthaft:	12%</a:t>
            </a:r>
            <a:endParaRPr lang="de-DE" sz="3200" dirty="0">
              <a:solidFill>
                <a:schemeClr val="bg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323528" y="1340768"/>
            <a:ext cx="8569449" cy="5188600"/>
          </a:xfrm>
        </p:spPr>
        <p:txBody>
          <a:bodyPr/>
          <a:lstStyle/>
          <a:p>
            <a:pPr algn="ctr"/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Take-Home Botschaft:</a:t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sz="4000" dirty="0" smtClean="0">
                <a:latin typeface="Comic Sans MS" panose="030F0702030302020204" pitchFamily="66" charset="0"/>
              </a:rPr>
              <a:t>Konflikthafte lösen sich eher in </a:t>
            </a:r>
            <a:r>
              <a:rPr lang="de-DE" sz="4000" dirty="0" err="1" smtClean="0">
                <a:latin typeface="Comic Sans MS" panose="030F0702030302020204" pitchFamily="66" charset="0"/>
              </a:rPr>
              <a:t>disengagierte</a:t>
            </a:r>
            <a:r>
              <a:rPr lang="de-DE" sz="4000" dirty="0" smtClean="0">
                <a:latin typeface="Comic Sans MS" panose="030F0702030302020204" pitchFamily="66" charset="0"/>
              </a:rPr>
              <a:t> Muster auf als in kooperative, es ist richtig kooperative Muster zu fördern, erzwungen werden können sie kaum</a:t>
            </a:r>
            <a:endParaRPr lang="de-DE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791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561564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7030A0"/>
                </a:solidFill>
              </a:rPr>
              <a:t>Modelle von begleitetem Umgang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325" cy="5201424"/>
          </a:xfrm>
        </p:spPr>
        <p:txBody>
          <a:bodyPr/>
          <a:lstStyle/>
          <a:p>
            <a:r>
              <a:rPr lang="de-DE" dirty="0" smtClean="0"/>
              <a:t>Sicherer Rahmen für Kinder und Eltern</a:t>
            </a:r>
          </a:p>
          <a:p>
            <a:pPr lvl="1"/>
            <a:r>
              <a:rPr lang="de-DE" dirty="0" smtClean="0"/>
              <a:t>(Diskussion Ausschlusskriterien)</a:t>
            </a:r>
          </a:p>
          <a:p>
            <a:r>
              <a:rPr lang="de-DE" dirty="0" err="1" smtClean="0"/>
              <a:t>sR</a:t>
            </a:r>
            <a:r>
              <a:rPr lang="de-DE" dirty="0" smtClean="0"/>
              <a:t> plus konfliktreduzierende Beratung für Erwachsene</a:t>
            </a:r>
          </a:p>
          <a:p>
            <a:pPr lvl="1"/>
            <a:r>
              <a:rPr lang="de-DE" dirty="0" smtClean="0"/>
              <a:t>(Wissen aus Mediation, aber auch zu Hintergründen kindlicher Belastungssignale)</a:t>
            </a:r>
          </a:p>
          <a:p>
            <a:r>
              <a:rPr lang="de-DE" dirty="0" err="1" smtClean="0"/>
              <a:t>sR</a:t>
            </a:r>
            <a:r>
              <a:rPr lang="de-DE" dirty="0" smtClean="0"/>
              <a:t> plus </a:t>
            </a:r>
            <a:r>
              <a:rPr lang="de-DE" dirty="0" err="1" smtClean="0"/>
              <a:t>kB</a:t>
            </a:r>
            <a:r>
              <a:rPr lang="de-DE" dirty="0" smtClean="0"/>
              <a:t> plus Beratung für Kinder</a:t>
            </a:r>
          </a:p>
          <a:p>
            <a:pPr lvl="1"/>
            <a:r>
              <a:rPr lang="de-DE" dirty="0" smtClean="0"/>
              <a:t>(z.B. Konzept der bedingten Bindungsstrategien,  Wissen um Exploration von Kindern)</a:t>
            </a:r>
          </a:p>
          <a:p>
            <a:r>
              <a:rPr lang="de-DE" dirty="0" err="1" smtClean="0"/>
              <a:t>sR</a:t>
            </a:r>
            <a:r>
              <a:rPr lang="de-DE" dirty="0" smtClean="0"/>
              <a:t> plus </a:t>
            </a:r>
            <a:r>
              <a:rPr lang="de-DE" dirty="0" err="1" smtClean="0"/>
              <a:t>kB</a:t>
            </a:r>
            <a:r>
              <a:rPr lang="de-DE" dirty="0" smtClean="0"/>
              <a:t> plus </a:t>
            </a:r>
            <a:r>
              <a:rPr lang="de-DE" dirty="0" err="1" smtClean="0"/>
              <a:t>BfK</a:t>
            </a:r>
            <a:r>
              <a:rPr lang="de-DE" dirty="0" smtClean="0"/>
              <a:t> plus beziehungsfördernde Anleitung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64704"/>
            <a:ext cx="8712968" cy="1083374"/>
          </a:xfrm>
        </p:spPr>
        <p:txBody>
          <a:bodyPr/>
          <a:lstStyle/>
          <a:p>
            <a:pPr algn="ctr"/>
            <a:r>
              <a:rPr lang="de-DE" sz="3200" dirty="0" smtClean="0">
                <a:solidFill>
                  <a:srgbClr val="FF3300"/>
                </a:solidFill>
              </a:rPr>
              <a:t>„Immer nach dem Umgang ist er völlig durcheinander“</a:t>
            </a:r>
            <a:endParaRPr lang="de-DE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276872"/>
            <a:ext cx="8640960" cy="41365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800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Möglichkeit 1: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de-DE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Erwartbare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Trennungs- und Umstellungsreaktion (Aufregung, Kummer, etwas Ärger)</a:t>
            </a:r>
          </a:p>
          <a:p>
            <a:pPr>
              <a:lnSpc>
                <a:spcPct val="80000"/>
              </a:lnSpc>
            </a:pPr>
            <a:r>
              <a:rPr lang="de-DE" sz="2800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Möglichkeit 2: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Kind hat noch keine Sicherheitsbasis in der Pflegefamilie</a:t>
            </a:r>
          </a:p>
          <a:p>
            <a:pPr>
              <a:lnSpc>
                <a:spcPct val="80000"/>
              </a:lnSpc>
            </a:pPr>
            <a:r>
              <a:rPr lang="de-DE" sz="2800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Möglichkeit 3: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Kind hat beim Umgang belastende Erlebnisse oder wird an solche erinnert</a:t>
            </a:r>
          </a:p>
          <a:p>
            <a:pPr>
              <a:lnSpc>
                <a:spcPct val="80000"/>
              </a:lnSpc>
            </a:pPr>
            <a:r>
              <a:rPr lang="de-DE" sz="2800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Möglichkeit 4: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Kind agiert Konflikte oder eigene Unsicherheit oder Unsicherheit Bindungspersonen aus</a:t>
            </a:r>
          </a:p>
          <a:p>
            <a:pPr>
              <a:lnSpc>
                <a:spcPct val="80000"/>
              </a:lnSpc>
            </a:pPr>
            <a:r>
              <a:rPr lang="de-DE" sz="2800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Möglichkeit 5: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Umgang </a:t>
            </a:r>
            <a:r>
              <a:rPr lang="de-DE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triggert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PTBS-Symptome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763863"/>
          </a:xfrm>
        </p:spPr>
        <p:txBody>
          <a:bodyPr/>
          <a:lstStyle/>
          <a:p>
            <a:pPr algn="ctr"/>
            <a:r>
              <a:rPr lang="de-DE" sz="4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Überblick</a:t>
            </a:r>
            <a:endParaRPr lang="de-DE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481227"/>
          </a:xfrm>
        </p:spPr>
        <p:txBody>
          <a:bodyPr/>
          <a:lstStyle/>
          <a:p>
            <a:r>
              <a:rPr lang="de-DE" sz="3200" dirty="0" smtClean="0">
                <a:latin typeface="Comic Sans MS" panose="030F0702030302020204" pitchFamily="66" charset="0"/>
              </a:rPr>
              <a:t>Eltern sind die wichtigste Ressource</a:t>
            </a:r>
          </a:p>
          <a:p>
            <a:r>
              <a:rPr lang="de-DE" sz="3200" dirty="0" smtClean="0">
                <a:latin typeface="Comic Sans MS" panose="030F0702030302020204" pitchFamily="66" charset="0"/>
              </a:rPr>
              <a:t>Konflikte ≠ destruktive Konflikte </a:t>
            </a:r>
          </a:p>
          <a:p>
            <a:r>
              <a:rPr lang="de-DE" sz="3200" dirty="0" smtClean="0">
                <a:latin typeface="Comic Sans MS" panose="030F0702030302020204" pitchFamily="66" charset="0"/>
              </a:rPr>
              <a:t>Warum finden wir keine Umgangseffekte?</a:t>
            </a:r>
          </a:p>
          <a:p>
            <a:r>
              <a:rPr lang="de-DE" sz="3200" dirty="0" err="1" smtClean="0">
                <a:latin typeface="Comic Sans MS" panose="030F0702030302020204" pitchFamily="66" charset="0"/>
              </a:rPr>
              <a:t>Lebbare</a:t>
            </a:r>
            <a:r>
              <a:rPr lang="de-DE" sz="3200" dirty="0" smtClean="0">
                <a:latin typeface="Comic Sans MS" panose="030F0702030302020204" pitchFamily="66" charset="0"/>
              </a:rPr>
              <a:t> Modelle getrennter Elternschaft suchen</a:t>
            </a:r>
          </a:p>
          <a:p>
            <a:r>
              <a:rPr lang="de-DE" sz="3200" dirty="0" smtClean="0">
                <a:latin typeface="Comic Sans MS" panose="030F0702030302020204" pitchFamily="66" charset="0"/>
              </a:rPr>
              <a:t>Folgen für Konzepte und Praxis von begleitetem Umgang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Elterntrennung, Umgang und Kindeswohl</a:t>
            </a:r>
            <a:endParaRPr lang="de-DE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470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569325" cy="561564"/>
          </a:xfrm>
        </p:spPr>
        <p:txBody>
          <a:bodyPr/>
          <a:lstStyle/>
          <a:p>
            <a:pPr algn="ctr"/>
            <a:r>
              <a:rPr lang="de-DE" altLang="de-DE" dirty="0" smtClean="0">
                <a:solidFill>
                  <a:srgbClr val="7030A0"/>
                </a:solidFill>
              </a:rPr>
              <a:t>Bedingte Bindungsstrategien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7338"/>
            <a:ext cx="8406011" cy="5170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Ziel des Bindungsverhaltenssystem: emotionale Sicherheit</a:t>
            </a:r>
          </a:p>
          <a:p>
            <a:pPr>
              <a:lnSpc>
                <a:spcPct val="15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Anhaltender Elternkonflikt untergräbt die emotionale Sicherheit (Cummings et al. 2006)</a:t>
            </a:r>
          </a:p>
          <a:p>
            <a:pPr>
              <a:lnSpc>
                <a:spcPct val="15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Mary Main (90): Bedingte Bindungsstrategien sind Versuche von Kindern unter ungünstigen Bedingungen noch möglichst viel emotionale Sicherheit zu bewahren bzw. zu erreichen.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569325" cy="561564"/>
          </a:xfrm>
        </p:spPr>
        <p:txBody>
          <a:bodyPr/>
          <a:lstStyle/>
          <a:p>
            <a:pPr algn="ctr"/>
            <a:r>
              <a:rPr lang="de-DE" altLang="de-DE" dirty="0" smtClean="0">
                <a:solidFill>
                  <a:srgbClr val="7030A0"/>
                </a:solidFill>
              </a:rPr>
              <a:t>Bedingte Bindungsstrategien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204864"/>
            <a:ext cx="8478019" cy="3268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Bedingte Strategien im Trennungskonflikt häufig zunächst</a:t>
            </a:r>
          </a:p>
          <a:p>
            <a:pPr lvl="1">
              <a:lnSpc>
                <a:spcPct val="9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Versöhnen</a:t>
            </a:r>
          </a:p>
          <a:p>
            <a:pPr lvl="1">
              <a:lnSpc>
                <a:spcPct val="9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Anpassen bei jedem Elternteil</a:t>
            </a:r>
          </a:p>
          <a:p>
            <a:pPr>
              <a:lnSpc>
                <a:spcPct val="9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Je länger Kinder im elterlichen Konfliktfeld leben müssen desto häufiger wechseln sie auf die Strategien</a:t>
            </a:r>
          </a:p>
          <a:p>
            <a:pPr lvl="1">
              <a:lnSpc>
                <a:spcPct val="9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Disengagement</a:t>
            </a:r>
          </a:p>
          <a:p>
            <a:pPr lvl="1">
              <a:lnSpc>
                <a:spcPct val="90000"/>
              </a:lnSpc>
            </a:pPr>
            <a:r>
              <a:rPr lang="de-DE" alt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Abbruch gegenüber einem Elternteil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79512" y="5805264"/>
            <a:ext cx="8612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Welche bedingten Bindungsstrategien</a:t>
            </a:r>
          </a:p>
          <a:p>
            <a:pPr algn="ctr"/>
            <a:r>
              <a:rPr lang="de-DE" sz="2000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haben Kinder nach Misshandlung, Vernachlässigung und sex. Missbrauch?</a:t>
            </a:r>
            <a:endParaRPr lang="de-DE" sz="20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569325" cy="1582549"/>
          </a:xfrm>
        </p:spPr>
        <p:txBody>
          <a:bodyPr/>
          <a:lstStyle/>
          <a:p>
            <a:pPr algn="ctr"/>
            <a:r>
              <a:rPr lang="de-DE" sz="3200" dirty="0" smtClean="0">
                <a:solidFill>
                  <a:srgbClr val="7030A0"/>
                </a:solidFill>
              </a:rPr>
              <a:t>Exploration zu Kindeswillen, Beziehungen und Widersprüchen zwischen beobachtbaren Verhalten und Kindeswille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564904"/>
            <a:ext cx="8622035" cy="31743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Kindeswille: Möglichkeitsraum, Abwägen, Challenge, Verständnis des Kindes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Beziehungserleben: Episodenebene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Widerspruch beobachtbares Verhalten und Kindeswille: Beim Verhalten und der Äußerungssituation bleiben (z.B. Du lachst oft, wie geht es dir dabei? Wenn du </a:t>
            </a:r>
            <a:r>
              <a:rPr lang="de-DE" sz="2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sagts</a:t>
            </a:r>
            <a:r>
              <a:rPr lang="de-DE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.. Denkst Du dann auch …)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Immer auch normalisierend argumentieren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569325" cy="1313693"/>
          </a:xfrm>
        </p:spPr>
        <p:txBody>
          <a:bodyPr/>
          <a:lstStyle/>
          <a:p>
            <a:pPr algn="ctr"/>
            <a:r>
              <a:rPr lang="de-DE" sz="4000" dirty="0" smtClean="0">
                <a:solidFill>
                  <a:srgbClr val="7030A0"/>
                </a:solidFill>
              </a:rPr>
              <a:t>Beziehungsentwicklung im begleiteten Umgang (LS)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622035" cy="45243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Eltern: Spielfeinfühligkeit und Unterstützung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Kind: </a:t>
            </a: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Spielfreude und emotionale Belastung</a:t>
            </a:r>
          </a:p>
          <a:p>
            <a:pPr>
              <a:lnSpc>
                <a:spcPct val="150000"/>
              </a:lnSpc>
            </a:pP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Bei der Mehrheit der Kinder abnehmende Belastung, mehr Freude und mehr Koordination</a:t>
            </a:r>
          </a:p>
          <a:p>
            <a:pPr>
              <a:lnSpc>
                <a:spcPct val="150000"/>
              </a:lnSpc>
            </a:pP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Aber: Bei etwa einem Drittel negativer Verlauf</a:t>
            </a:r>
          </a:p>
          <a:p>
            <a:pPr>
              <a:lnSpc>
                <a:spcPct val="150000"/>
              </a:lnSpc>
            </a:pPr>
            <a:r>
              <a:rPr lang="de-DE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Für beide Verläufe Feinfühligkeit wichtigster Einflussfaktor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323528" y="1340768"/>
            <a:ext cx="8569449" cy="3841052"/>
          </a:xfrm>
        </p:spPr>
        <p:txBody>
          <a:bodyPr/>
          <a:lstStyle/>
          <a:p>
            <a:pPr algn="ctr"/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Take-Home Botschaft:</a:t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sz="4000" dirty="0" smtClean="0">
                <a:latin typeface="Comic Sans MS" panose="030F0702030302020204" pitchFamily="66" charset="0"/>
              </a:rPr>
              <a:t>Begleiteter Umgang kann auf mehreren Ebenen eine Chance sein. Nutzen wie sie alle!</a:t>
            </a:r>
            <a:endParaRPr lang="de-DE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791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3356992"/>
            <a:ext cx="7772400" cy="1143000"/>
          </a:xfrm>
        </p:spPr>
        <p:txBody>
          <a:bodyPr/>
          <a:lstStyle/>
          <a:p>
            <a:pPr algn="ctr"/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Vielen </a:t>
            </a:r>
            <a:r>
              <a:rPr lang="de-DE" sz="4000" dirty="0" smtClean="0">
                <a:solidFill>
                  <a:srgbClr val="7030A0"/>
                </a:solidFill>
                <a:latin typeface="Comic Sans MS" pitchFamily="66" charset="0"/>
              </a:rPr>
              <a:t>Dank</a:t>
            </a:r>
            <a:r>
              <a:rPr lang="de-DE" sz="4000" dirty="0" smtClean="0">
                <a:latin typeface="Comic Sans MS" pitchFamily="66" charset="0"/>
              </a:rPr>
              <a:t> </a:t>
            </a:r>
            <a:r>
              <a:rPr lang="de-DE" sz="4000" dirty="0" smtClean="0">
                <a:solidFill>
                  <a:srgbClr val="00B050"/>
                </a:solidFill>
                <a:latin typeface="Comic Sans MS" pitchFamily="66" charset="0"/>
              </a:rPr>
              <a:t>für</a:t>
            </a:r>
            <a:r>
              <a:rPr lang="de-DE" sz="4000" dirty="0" smtClean="0">
                <a:latin typeface="Comic Sans MS" pitchFamily="66" charset="0"/>
              </a:rPr>
              <a:t> </a:t>
            </a:r>
            <a:r>
              <a:rPr lang="de-DE" sz="4000" dirty="0" smtClean="0">
                <a:solidFill>
                  <a:srgbClr val="FFFF00"/>
                </a:solidFill>
                <a:latin typeface="Comic Sans MS" pitchFamily="66" charset="0"/>
              </a:rPr>
              <a:t>Ihre</a:t>
            </a:r>
            <a:r>
              <a:rPr lang="de-DE" sz="4000" dirty="0" smtClean="0">
                <a:latin typeface="Comic Sans MS" pitchFamily="66" charset="0"/>
              </a:rPr>
              <a:t> </a:t>
            </a:r>
            <a:r>
              <a:rPr lang="de-DE" sz="4000" dirty="0" smtClean="0">
                <a:solidFill>
                  <a:srgbClr val="00B0F0"/>
                </a:solidFill>
                <a:latin typeface="Comic Sans MS" pitchFamily="66" charset="0"/>
              </a:rPr>
              <a:t>Aufmerksamkeit</a:t>
            </a:r>
          </a:p>
        </p:txBody>
      </p:sp>
      <p:sp>
        <p:nvSpPr>
          <p:cNvPr id="31747" name="Textfeld 1"/>
          <p:cNvSpPr txBox="1">
            <a:spLocks noChangeArrowheads="1"/>
          </p:cNvSpPr>
          <p:nvPr/>
        </p:nvSpPr>
        <p:spPr bwMode="auto">
          <a:xfrm>
            <a:off x="1475656" y="2420888"/>
            <a:ext cx="6624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600" dirty="0">
                <a:solidFill>
                  <a:srgbClr val="C00000"/>
                </a:solidFill>
                <a:latin typeface="Comic Sans MS" pitchFamily="66" charset="0"/>
              </a:rPr>
              <a:t>Weitere </a:t>
            </a:r>
            <a:r>
              <a:rPr lang="de-DE" sz="3600" dirty="0">
                <a:solidFill>
                  <a:srgbClr val="FFC000"/>
                </a:solidFill>
                <a:latin typeface="Comic Sans MS" pitchFamily="66" charset="0"/>
              </a:rPr>
              <a:t>Fragen </a:t>
            </a:r>
            <a:r>
              <a:rPr lang="de-DE" sz="3600" dirty="0">
                <a:solidFill>
                  <a:srgbClr val="00B0F0"/>
                </a:solidFill>
                <a:latin typeface="Comic Sans MS" pitchFamily="66" charset="0"/>
              </a:rPr>
              <a:t>und </a:t>
            </a:r>
            <a:r>
              <a:rPr lang="de-DE" sz="3600" dirty="0">
                <a:solidFill>
                  <a:srgbClr val="00B050"/>
                </a:solidFill>
                <a:latin typeface="Comic Sans MS" pitchFamily="66" charset="0"/>
              </a:rPr>
              <a:t>Themen?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539750" y="1340768"/>
            <a:ext cx="8353425" cy="1625060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Eltern sind die wichtigste Ressource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>
          <a:xfrm>
            <a:off x="526678" y="3429000"/>
            <a:ext cx="8353425" cy="2068259"/>
          </a:xfrm>
        </p:spPr>
        <p:txBody>
          <a:bodyPr/>
          <a:lstStyle/>
          <a:p>
            <a:r>
              <a:rPr lang="de-DE" dirty="0" smtClean="0">
                <a:latin typeface="Comic Sans MS" panose="030F0702030302020204" pitchFamily="66" charset="0"/>
              </a:rPr>
              <a:t>Forschungsbeispiel: NICHD Längsschnitt, n=1.261 Kinder, elterliche und außerfamiliäre Tagesbetreuung in den ersten 3 LJ in verschiedenem Ausmaß (NICHD 2006)</a:t>
            </a: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21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1218795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Ergebnisse am Ende des 3. Lebensjahres</a:t>
            </a:r>
            <a:endParaRPr lang="de-DE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239515"/>
              </p:ext>
            </p:extLst>
          </p:nvPr>
        </p:nvGraphicFramePr>
        <p:xfrm>
          <a:off x="323850" y="2349500"/>
          <a:ext cx="8569326" cy="3383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56442"/>
                <a:gridCol w="2856442"/>
                <a:gridCol w="2856442"/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Einfluss Qualität außerfamiliär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Einfluss Qualität familiär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Schulreife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0.27 </a:t>
                      </a: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(schwacher Effekt)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0.50 </a:t>
                      </a: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(starker Effekt)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Verhaltensprobleme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-0.12 </a:t>
                      </a: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(schwacher Effekt)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-0.26</a:t>
                      </a: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(moderater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Effekt)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Positive Beziehungen zu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Gleichaltrigen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0.01</a:t>
                      </a: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(kein Effekt)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0.17</a:t>
                      </a:r>
                    </a:p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(schwacher Effekt)</a:t>
                      </a:r>
                      <a:endParaRPr lang="de-D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0070C0"/>
                </a:solidFill>
                <a:latin typeface="Comic Sans MS" panose="030F0702030302020204" pitchFamily="66" charset="0"/>
              </a:rPr>
              <a:t>Elterntrennung, Umgang und Kindeswohl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22078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539552" y="1340768"/>
            <a:ext cx="8353425" cy="4875181"/>
          </a:xfrm>
        </p:spPr>
        <p:txBody>
          <a:bodyPr/>
          <a:lstStyle/>
          <a:p>
            <a:pPr algn="ctr"/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Take-Home Botschaft:</a:t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>In der Kindheit sind elterliche Einflüsse in fast allen Bereichen der Entwicklung stärker als außerfamiliäre Einflüsse</a:t>
            </a: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90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539750" y="1727200"/>
            <a:ext cx="8353425" cy="1563570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Elterliche Einflüsse sind freilich nicht immer positiv</a:t>
            </a:r>
            <a:endParaRPr lang="de-DE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>
          <a:xfrm>
            <a:off x="467544" y="3573016"/>
            <a:ext cx="8353425" cy="31023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>
                <a:latin typeface="Comic Sans MS" panose="030F0702030302020204" pitchFamily="66" charset="0"/>
              </a:rPr>
              <a:t> 	Wie schädlich sind Trennung &amp; Scheidung? 	(</a:t>
            </a:r>
            <a:r>
              <a:rPr lang="de-DE" dirty="0" err="1" smtClean="0">
                <a:latin typeface="Comic Sans MS" panose="030F0702030302020204" pitchFamily="66" charset="0"/>
              </a:rPr>
              <a:t>p&amp;p</a:t>
            </a:r>
            <a:r>
              <a:rPr lang="de-DE" dirty="0" smtClean="0">
                <a:latin typeface="Comic Sans MS" panose="030F0702030302020204" pitchFamily="66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latin typeface="Comic Sans MS" panose="030F0702030302020204" pitchFamily="66" charset="0"/>
              </a:rPr>
              <a:t> 	Die drei Relativierungen: Kohorte, Verlauf 	&amp; Beginn schon vor der Trennung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latin typeface="Comic Sans MS" panose="030F0702030302020204" pitchFamily="66" charset="0"/>
              </a:rPr>
              <a:t> 	</a:t>
            </a:r>
            <a:r>
              <a:rPr lang="de-DE" dirty="0" err="1" smtClean="0">
                <a:latin typeface="Comic Sans MS" panose="030F0702030302020204" pitchFamily="66" charset="0"/>
              </a:rPr>
              <a:t>Hetherington</a:t>
            </a:r>
            <a:r>
              <a:rPr lang="de-DE" dirty="0" smtClean="0">
                <a:latin typeface="Comic Sans MS" panose="030F0702030302020204" pitchFamily="66" charset="0"/>
              </a:rPr>
              <a:t>-Studie: Sollen wir wegen 	der Kinder zusammen bleiben?</a:t>
            </a:r>
          </a:p>
        </p:txBody>
      </p:sp>
    </p:spTree>
    <p:extLst>
      <p:ext uri="{BB962C8B-B14F-4D97-AF65-F5344CB8AC3E}">
        <p14:creationId xmlns="" xmlns:p14="http://schemas.microsoft.com/office/powerpoint/2010/main" val="223404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182819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Comic Sans MS" pitchFamily="66" charset="0"/>
              </a:rPr>
              <a:t>Was macht Konflikte der Eltern in den Augen von Kindern destruktiv?</a:t>
            </a:r>
            <a:br>
              <a:rPr lang="de-DE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de-DE" dirty="0" smtClean="0">
                <a:solidFill>
                  <a:srgbClr val="0070C0"/>
                </a:solidFill>
                <a:latin typeface="Comic Sans MS" pitchFamily="66" charset="0"/>
              </a:rPr>
              <a:t>(Cummings)</a:t>
            </a:r>
            <a:endParaRPr lang="de-DE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586766"/>
            <a:ext cx="8569325" cy="3761030"/>
          </a:xfrm>
        </p:spPr>
        <p:txBody>
          <a:bodyPr/>
          <a:lstStyle/>
          <a:p>
            <a:r>
              <a:rPr lang="de-DE" dirty="0" smtClean="0"/>
              <a:t> </a:t>
            </a:r>
            <a:r>
              <a:rPr lang="de-DE" dirty="0" smtClean="0">
                <a:latin typeface="Comic Sans MS" pitchFamily="66" charset="0"/>
              </a:rPr>
              <a:t>Vor allem destruktive Konflikte belasten</a:t>
            </a:r>
          </a:p>
          <a:p>
            <a:r>
              <a:rPr lang="de-DE" dirty="0" smtClean="0">
                <a:latin typeface="Comic Sans MS" pitchFamily="66" charset="0"/>
              </a:rPr>
              <a:t>Was macht einen Konflikt destruktiv?</a:t>
            </a:r>
          </a:p>
          <a:p>
            <a:pPr lvl="1"/>
            <a:r>
              <a:rPr lang="de-DE" dirty="0" smtClean="0">
                <a:latin typeface="Comic Sans MS" pitchFamily="66" charset="0"/>
              </a:rPr>
              <a:t>Gefühle außer Kontrolle  / Gewalt / Feindseligkeit / Versteinern / Keine Versöhnung</a:t>
            </a:r>
          </a:p>
          <a:p>
            <a:r>
              <a:rPr lang="de-DE" dirty="0" smtClean="0">
                <a:latin typeface="Comic Sans MS" pitchFamily="66" charset="0"/>
              </a:rPr>
              <a:t>Kinder gewöhnen sich nicht an destruktive Konflikte</a:t>
            </a:r>
          </a:p>
          <a:p>
            <a:r>
              <a:rPr lang="de-DE" u="sng" dirty="0" err="1" smtClean="0">
                <a:latin typeface="Comic Sans MS" pitchFamily="66" charset="0"/>
              </a:rPr>
              <a:t>Sensitivierung</a:t>
            </a:r>
            <a:r>
              <a:rPr lang="de-DE" u="sng" dirty="0" smtClean="0">
                <a:latin typeface="Comic Sans MS" pitchFamily="66" charset="0"/>
              </a:rPr>
              <a:t>:</a:t>
            </a:r>
            <a:r>
              <a:rPr lang="de-DE" dirty="0" smtClean="0">
                <a:latin typeface="Comic Sans MS" pitchFamily="66" charset="0"/>
              </a:rPr>
              <a:t> Stress früher &amp; heftiger</a:t>
            </a:r>
            <a:endParaRPr lang="de-DE" dirty="0">
              <a:latin typeface="Comic Sans MS" pitchFamily="66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69325" cy="700256"/>
          </a:xfrm>
        </p:spPr>
        <p:txBody>
          <a:bodyPr/>
          <a:lstStyle/>
          <a:p>
            <a:pPr algn="ctr"/>
            <a:r>
              <a:rPr lang="de-DE" sz="4400" u="sng" dirty="0" smtClean="0">
                <a:solidFill>
                  <a:srgbClr val="002060"/>
                </a:solidFill>
                <a:latin typeface="Comic Sans MS" pitchFamily="66" charset="0"/>
              </a:rPr>
              <a:t>Emotionale Sicherheit</a:t>
            </a:r>
            <a:endParaRPr lang="de-DE" sz="4400" u="sng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3240887"/>
          </a:xfrm>
        </p:spPr>
        <p:txBody>
          <a:bodyPr/>
          <a:lstStyle/>
          <a:p>
            <a:pPr algn="ctr"/>
            <a:r>
              <a:rPr lang="de-DE" sz="3600" dirty="0" smtClean="0">
                <a:latin typeface="Comic Sans MS" pitchFamily="66" charset="0"/>
              </a:rPr>
              <a:t>In der Beziehung jeweils zu Mutter und Vater</a:t>
            </a:r>
          </a:p>
          <a:p>
            <a:pPr>
              <a:buNone/>
            </a:pPr>
            <a:r>
              <a:rPr lang="de-DE" sz="3600" dirty="0" smtClean="0">
                <a:latin typeface="Arial"/>
                <a:cs typeface="Arial"/>
              </a:rPr>
              <a:t>						</a:t>
            </a:r>
            <a:r>
              <a:rPr lang="de-DE" sz="5400" b="0" dirty="0" smtClean="0">
                <a:solidFill>
                  <a:srgbClr val="FF0000"/>
                </a:solidFill>
                <a:latin typeface="Arial"/>
                <a:cs typeface="Arial"/>
              </a:rPr>
              <a:t>↕</a:t>
            </a:r>
            <a:endParaRPr lang="de-DE" sz="54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de-DE" sz="3600" dirty="0" smtClean="0">
                <a:latin typeface="Comic Sans MS" pitchFamily="66" charset="0"/>
              </a:rPr>
              <a:t>In der Familie</a:t>
            </a:r>
            <a:endParaRPr lang="de-DE" sz="3600" dirty="0">
              <a:latin typeface="Comic Sans MS" pitchFamily="66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Elterntrennung, Umgang und Kindeswohl</a:t>
            </a:r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539552" y="1340768"/>
            <a:ext cx="8353425" cy="4875181"/>
          </a:xfrm>
        </p:spPr>
        <p:txBody>
          <a:bodyPr/>
          <a:lstStyle/>
          <a:p>
            <a:pPr algn="ctr"/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Take-Home Botschaft:</a:t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de-DE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>Destruktive Konflikte belasten auf Dauer die emotionale Sicherheit von Kindern mit ihren Bindungspersonen</a:t>
            </a: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42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83&quot;/&gt;&lt;/object&gt;&lt;object type=&quot;3&quot; unique_id=&quot;10005&quot;&gt;&lt;property id=&quot;20148&quot; value=&quot;5&quot;/&gt;&lt;property id=&quot;20300&quot; value=&quot;Folie 2&quot;/&gt;&lt;property id=&quot;20307&quot; value=&quot;34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JI_Praesentation_Hellgrau_Gelb_Logo">
  <a:themeElements>
    <a:clrScheme name="DJI blau">
      <a:dk1>
        <a:srgbClr val="000000"/>
      </a:dk1>
      <a:lt1>
        <a:srgbClr val="FBFBFB"/>
      </a:lt1>
      <a:dk2>
        <a:srgbClr val="004489"/>
      </a:dk2>
      <a:lt2>
        <a:srgbClr val="EEECE1"/>
      </a:lt2>
      <a:accent1>
        <a:srgbClr val="004489"/>
      </a:accent1>
      <a:accent2>
        <a:srgbClr val="E53517"/>
      </a:accent2>
      <a:accent3>
        <a:srgbClr val="5BAC26"/>
      </a:accent3>
      <a:accent4>
        <a:srgbClr val="EE7D11"/>
      </a:accent4>
      <a:accent5>
        <a:srgbClr val="FED775"/>
      </a:accent5>
      <a:accent6>
        <a:srgbClr val="D9A4C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DJI_Praesentation_Hellgrau_Gelb_Logo</Template>
  <TotalTime>0</TotalTime>
  <Words>810</Words>
  <Application>Microsoft Office PowerPoint</Application>
  <PresentationFormat>Bildschirmpräsentation (4:3)</PresentationFormat>
  <Paragraphs>132</Paragraphs>
  <Slides>25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DJI_Praesentation_Hellgrau_Gelb_Logo</vt:lpstr>
      <vt:lpstr>Wie viel Mutter oder Vater braucht das Kind?</vt:lpstr>
      <vt:lpstr>Überblick</vt:lpstr>
      <vt:lpstr>Eltern sind die wichtigste Ressource</vt:lpstr>
      <vt:lpstr>Ergebnisse am Ende des 3. Lebensjahres</vt:lpstr>
      <vt:lpstr>Take-Home Botschaft: In der Kindheit sind elterliche Einflüsse in fast allen Bereichen der Entwicklung stärker als außerfamiliäre Einflüsse</vt:lpstr>
      <vt:lpstr>Elterliche Einflüsse sind freilich nicht immer positiv</vt:lpstr>
      <vt:lpstr>Was macht Konflikte der Eltern in den Augen von Kindern destruktiv? (Cummings)</vt:lpstr>
      <vt:lpstr>Emotionale Sicherheit</vt:lpstr>
      <vt:lpstr>Take-Home Botschaft:  Destruktive Konflikte belasten auf Dauer die emotionale Sicherheit von Kindern mit ihren Bindungspersonen</vt:lpstr>
      <vt:lpstr>Warum finden wir keine Umgangseffekte?</vt:lpstr>
      <vt:lpstr>Teilerklärung: Zu wenig Kontakt zum getrennt lebenden Elternteil um einen Unterschied im Leben von Kindern machen zu können</vt:lpstr>
      <vt:lpstr>Teilerklärung 2: Je nach der Qualität der Eltern-Kind Beziehung kann viel Kontakt positiv und negativ wirken</vt:lpstr>
      <vt:lpstr>Ergebnisse</vt:lpstr>
      <vt:lpstr>Take-Home Botschaft:  Mut zu einzelfallbezogenen Lösungen</vt:lpstr>
      <vt:lpstr>Lebbare Modelle: Aus sehr konflikthaften werden selten kooperative Eltern</vt:lpstr>
      <vt:lpstr>Ergebnisse (Auswahl)</vt:lpstr>
      <vt:lpstr>Take-Home Botschaft: Konflikthafte lösen sich eher in disengagierte Muster auf als in kooperative, es ist richtig kooperative Muster zu fördern, erzwungen werden können sie kaum</vt:lpstr>
      <vt:lpstr>Modelle von begleitetem Umgang</vt:lpstr>
      <vt:lpstr>„Immer nach dem Umgang ist er völlig durcheinander“</vt:lpstr>
      <vt:lpstr>Bedingte Bindungsstrategien</vt:lpstr>
      <vt:lpstr>Bedingte Bindungsstrategien</vt:lpstr>
      <vt:lpstr>Exploration zu Kindeswillen, Beziehungen und Widersprüchen zwischen beobachtbaren Verhalten und Kindeswille</vt:lpstr>
      <vt:lpstr>Beziehungsentwicklung im begleiteten Umgang (LS)</vt:lpstr>
      <vt:lpstr>Take-Home Botschaft:  Begleiteter Umgang kann auf mehreren Ebenen eine Chance sein. Nutzen wie sie alle!</vt:lpstr>
      <vt:lpstr>Vielen Dank für Ihre Aufmerksamkeit</vt:lpstr>
    </vt:vector>
  </TitlesOfParts>
  <Company>DJI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kindler</dc:creator>
  <cp:lastModifiedBy>Helga</cp:lastModifiedBy>
  <cp:revision>43</cp:revision>
  <dcterms:created xsi:type="dcterms:W3CDTF">2014-08-20T12:53:35Z</dcterms:created>
  <dcterms:modified xsi:type="dcterms:W3CDTF">2015-11-02T07:40:13Z</dcterms:modified>
</cp:coreProperties>
</file>